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599"/>
  </p:normalViewPr>
  <p:slideViewPr>
    <p:cSldViewPr snapToGrid="0" snapToObjects="1">
      <p:cViewPr varScale="1">
        <p:scale>
          <a:sx n="108" d="100"/>
          <a:sy n="108" d="100"/>
        </p:scale>
        <p:origin x="64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3/26/20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3/26/20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3/26/20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3/26/20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3/26/20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3/26/20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3/26/20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3/26/20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3/26/20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3/26/20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3/26/20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3/26/20</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E3077-9FBB-D047-A26B-F79EA83C2423}"/>
              </a:ext>
            </a:extLst>
          </p:cNvPr>
          <p:cNvSpPr>
            <a:spLocks noGrp="1"/>
          </p:cNvSpPr>
          <p:nvPr>
            <p:ph type="ctrTitle"/>
          </p:nvPr>
        </p:nvSpPr>
        <p:spPr/>
        <p:txBody>
          <a:bodyPr/>
          <a:lstStyle/>
          <a:p>
            <a:r>
              <a:rPr lang="en-US" dirty="0"/>
              <a:t>The Lottery</a:t>
            </a:r>
          </a:p>
        </p:txBody>
      </p:sp>
      <p:sp>
        <p:nvSpPr>
          <p:cNvPr id="3" name="Subtitle 2">
            <a:extLst>
              <a:ext uri="{FF2B5EF4-FFF2-40B4-BE49-F238E27FC236}">
                <a16:creationId xmlns:a16="http://schemas.microsoft.com/office/drawing/2014/main" id="{60876408-E243-374E-ABAD-143446035D23}"/>
              </a:ext>
            </a:extLst>
          </p:cNvPr>
          <p:cNvSpPr>
            <a:spLocks noGrp="1"/>
          </p:cNvSpPr>
          <p:nvPr>
            <p:ph type="subTitle" idx="1"/>
          </p:nvPr>
        </p:nvSpPr>
        <p:spPr/>
        <p:txBody>
          <a:bodyPr/>
          <a:lstStyle/>
          <a:p>
            <a:r>
              <a:rPr lang="en-US" dirty="0"/>
              <a:t>Shirley Jackson</a:t>
            </a:r>
          </a:p>
        </p:txBody>
      </p:sp>
    </p:spTree>
    <p:extLst>
      <p:ext uri="{BB962C8B-B14F-4D97-AF65-F5344CB8AC3E}">
        <p14:creationId xmlns:p14="http://schemas.microsoft.com/office/powerpoint/2010/main" val="815305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6EF21-E316-4745-991C-7602DD1E296B}"/>
              </a:ext>
            </a:extLst>
          </p:cNvPr>
          <p:cNvSpPr>
            <a:spLocks noGrp="1"/>
          </p:cNvSpPr>
          <p:nvPr>
            <p:ph type="title"/>
          </p:nvPr>
        </p:nvSpPr>
        <p:spPr/>
        <p:txBody>
          <a:bodyPr/>
          <a:lstStyle/>
          <a:p>
            <a:r>
              <a:rPr lang="en-US" dirty="0"/>
              <a:t>The Lottery</a:t>
            </a:r>
            <a:br>
              <a:rPr lang="en-US" dirty="0"/>
            </a:br>
            <a:r>
              <a:rPr lang="en-US" i="1" dirty="0"/>
              <a:t>Summary</a:t>
            </a:r>
            <a:endParaRPr lang="en-US" dirty="0"/>
          </a:p>
        </p:txBody>
      </p:sp>
      <p:sp>
        <p:nvSpPr>
          <p:cNvPr id="3" name="Content Placeholder 2">
            <a:extLst>
              <a:ext uri="{FF2B5EF4-FFF2-40B4-BE49-F238E27FC236}">
                <a16:creationId xmlns:a16="http://schemas.microsoft.com/office/drawing/2014/main" id="{FC8ED04D-7592-9B4E-98BA-B6D6C4D627A4}"/>
              </a:ext>
            </a:extLst>
          </p:cNvPr>
          <p:cNvSpPr>
            <a:spLocks noGrp="1"/>
          </p:cNvSpPr>
          <p:nvPr>
            <p:ph idx="1"/>
          </p:nvPr>
        </p:nvSpPr>
        <p:spPr/>
        <p:txBody>
          <a:bodyPr>
            <a:normAutofit/>
          </a:bodyPr>
          <a:lstStyle/>
          <a:p>
            <a:r>
              <a:rPr lang="en-US" dirty="0"/>
              <a:t>A warm summer day in a </a:t>
            </a:r>
            <a:r>
              <a:rPr lang="en-US" dirty="0">
                <a:solidFill>
                  <a:srgbClr val="FF0000"/>
                </a:solidFill>
              </a:rPr>
              <a:t>perfect</a:t>
            </a:r>
            <a:r>
              <a:rPr lang="en-US" dirty="0"/>
              <a:t> little village</a:t>
            </a:r>
          </a:p>
          <a:p>
            <a:r>
              <a:rPr lang="en-US" dirty="0"/>
              <a:t>Kids are excited about school ending, families are excited about the town’s annual </a:t>
            </a:r>
            <a:r>
              <a:rPr lang="en-US" dirty="0">
                <a:solidFill>
                  <a:srgbClr val="FF0000"/>
                </a:solidFill>
              </a:rPr>
              <a:t>lottery</a:t>
            </a:r>
            <a:r>
              <a:rPr lang="en-US" dirty="0"/>
              <a:t> drawing</a:t>
            </a:r>
          </a:p>
          <a:p>
            <a:r>
              <a:rPr lang="en-US" dirty="0"/>
              <a:t>We see the children colleting rocks and stones, looking for the smoothest and most perfect ones; parents joke and make small talk with one another</a:t>
            </a:r>
          </a:p>
          <a:p>
            <a:r>
              <a:rPr lang="en-US" dirty="0"/>
              <a:t>Each family/household enters their name into the lottery - conducted by </a:t>
            </a:r>
            <a:r>
              <a:rPr lang="en-US" dirty="0">
                <a:solidFill>
                  <a:srgbClr val="FF0000"/>
                </a:solidFill>
              </a:rPr>
              <a:t>Mr. Summers</a:t>
            </a:r>
            <a:r>
              <a:rPr lang="en-US" dirty="0"/>
              <a:t> and </a:t>
            </a:r>
            <a:r>
              <a:rPr lang="en-US" dirty="0">
                <a:solidFill>
                  <a:srgbClr val="FF0000"/>
                </a:solidFill>
              </a:rPr>
              <a:t>Mr. Graves</a:t>
            </a:r>
            <a:r>
              <a:rPr lang="en-US" dirty="0"/>
              <a:t>.</a:t>
            </a:r>
          </a:p>
          <a:p>
            <a:endParaRPr lang="en-US" dirty="0"/>
          </a:p>
        </p:txBody>
      </p:sp>
    </p:spTree>
    <p:extLst>
      <p:ext uri="{BB962C8B-B14F-4D97-AF65-F5344CB8AC3E}">
        <p14:creationId xmlns:p14="http://schemas.microsoft.com/office/powerpoint/2010/main" val="2543292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85022-9572-1241-B9CF-04C9A0CF22D1}"/>
              </a:ext>
            </a:extLst>
          </p:cNvPr>
          <p:cNvSpPr>
            <a:spLocks noGrp="1"/>
          </p:cNvSpPr>
          <p:nvPr>
            <p:ph type="title"/>
          </p:nvPr>
        </p:nvSpPr>
        <p:spPr/>
        <p:txBody>
          <a:bodyPr/>
          <a:lstStyle/>
          <a:p>
            <a:r>
              <a:rPr lang="en-US" dirty="0"/>
              <a:t>The Lottery</a:t>
            </a:r>
            <a:br>
              <a:rPr lang="en-US" dirty="0"/>
            </a:br>
            <a:r>
              <a:rPr lang="en-US" i="1" dirty="0"/>
              <a:t>Summary Continued</a:t>
            </a:r>
            <a:endParaRPr lang="en-US" dirty="0"/>
          </a:p>
        </p:txBody>
      </p:sp>
      <p:sp>
        <p:nvSpPr>
          <p:cNvPr id="3" name="Content Placeholder 2">
            <a:extLst>
              <a:ext uri="{FF2B5EF4-FFF2-40B4-BE49-F238E27FC236}">
                <a16:creationId xmlns:a16="http://schemas.microsoft.com/office/drawing/2014/main" id="{A55D11A0-13CA-1847-95F5-B124795E56CC}"/>
              </a:ext>
            </a:extLst>
          </p:cNvPr>
          <p:cNvSpPr>
            <a:spLocks noGrp="1"/>
          </p:cNvSpPr>
          <p:nvPr>
            <p:ph idx="1"/>
          </p:nvPr>
        </p:nvSpPr>
        <p:spPr/>
        <p:txBody>
          <a:bodyPr>
            <a:normAutofit fontScale="77500" lnSpcReduction="20000"/>
          </a:bodyPr>
          <a:lstStyle/>
          <a:p>
            <a:r>
              <a:rPr lang="en-US" dirty="0"/>
              <a:t>There is talk about a different town, north of this one, where they may stop having The Lottery</a:t>
            </a:r>
          </a:p>
          <a:p>
            <a:r>
              <a:rPr lang="en-US" dirty="0"/>
              <a:t>Old Man Warner says it’s ”nothing but trouble” and they’d be back to the “</a:t>
            </a:r>
            <a:r>
              <a:rPr lang="en-US" dirty="0">
                <a:solidFill>
                  <a:srgbClr val="FF0000"/>
                </a:solidFill>
              </a:rPr>
              <a:t>Dark Ages</a:t>
            </a:r>
            <a:r>
              <a:rPr lang="en-US" dirty="0"/>
              <a:t>” if they got rid of their lottery.</a:t>
            </a:r>
          </a:p>
          <a:p>
            <a:r>
              <a:rPr lang="en-US" dirty="0"/>
              <a:t>When The Lottery begins, one name from the list of families is drawn. Once that name is selected, the other families’ names are discarded.</a:t>
            </a:r>
          </a:p>
          <a:p>
            <a:r>
              <a:rPr lang="en-US" dirty="0"/>
              <a:t>Next, they put one piece of paper for each member of the family back into the selection pool. </a:t>
            </a:r>
          </a:p>
          <a:p>
            <a:r>
              <a:rPr lang="en-US" dirty="0"/>
              <a:t>Whichever family member chooses the paper with the black dot on it </a:t>
            </a:r>
            <a:r>
              <a:rPr lang="en-US" dirty="0">
                <a:solidFill>
                  <a:srgbClr val="FF0000"/>
                </a:solidFill>
              </a:rPr>
              <a:t>”wins”</a:t>
            </a:r>
          </a:p>
          <a:p>
            <a:r>
              <a:rPr lang="en-US" dirty="0"/>
              <a:t>The “winner” (in this case, </a:t>
            </a:r>
            <a:r>
              <a:rPr lang="en-US" dirty="0">
                <a:solidFill>
                  <a:srgbClr val="FF0000"/>
                </a:solidFill>
              </a:rPr>
              <a:t>Tessie Hutchinson</a:t>
            </a:r>
            <a:r>
              <a:rPr lang="en-US" dirty="0"/>
              <a:t>) is stoned to death. They throw stones at her until she dies.</a:t>
            </a:r>
          </a:p>
          <a:p>
            <a:endParaRPr lang="en-US" dirty="0"/>
          </a:p>
        </p:txBody>
      </p:sp>
    </p:spTree>
    <p:extLst>
      <p:ext uri="{BB962C8B-B14F-4D97-AF65-F5344CB8AC3E}">
        <p14:creationId xmlns:p14="http://schemas.microsoft.com/office/powerpoint/2010/main" val="141784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889B6-78D4-D345-91A5-1838D56E4E79}"/>
              </a:ext>
            </a:extLst>
          </p:cNvPr>
          <p:cNvSpPr>
            <a:spLocks noGrp="1"/>
          </p:cNvSpPr>
          <p:nvPr>
            <p:ph type="title"/>
          </p:nvPr>
        </p:nvSpPr>
        <p:spPr/>
        <p:txBody>
          <a:bodyPr/>
          <a:lstStyle/>
          <a:p>
            <a:r>
              <a:rPr lang="en-US" dirty="0"/>
              <a:t>What is </a:t>
            </a:r>
            <a:r>
              <a:rPr lang="en-US" i="1" dirty="0"/>
              <a:t>The Social Contract</a:t>
            </a:r>
          </a:p>
        </p:txBody>
      </p:sp>
      <p:sp>
        <p:nvSpPr>
          <p:cNvPr id="3" name="Content Placeholder 2">
            <a:extLst>
              <a:ext uri="{FF2B5EF4-FFF2-40B4-BE49-F238E27FC236}">
                <a16:creationId xmlns:a16="http://schemas.microsoft.com/office/drawing/2014/main" id="{8181D305-927F-5047-9E55-2ACF20367491}"/>
              </a:ext>
            </a:extLst>
          </p:cNvPr>
          <p:cNvSpPr>
            <a:spLocks noGrp="1"/>
          </p:cNvSpPr>
          <p:nvPr>
            <p:ph idx="1"/>
          </p:nvPr>
        </p:nvSpPr>
        <p:spPr/>
        <p:txBody>
          <a:bodyPr/>
          <a:lstStyle/>
          <a:p>
            <a:r>
              <a:rPr lang="en-US" dirty="0"/>
              <a:t>A </a:t>
            </a:r>
            <a:r>
              <a:rPr lang="en-US" dirty="0">
                <a:solidFill>
                  <a:srgbClr val="FF0000"/>
                </a:solidFill>
              </a:rPr>
              <a:t>social contract</a:t>
            </a:r>
            <a:r>
              <a:rPr lang="en-US" dirty="0"/>
              <a:t> is the unwritten tradition(s) that a society agrees to live by for everyone’s benefit. It helps maintain a proper lifestyle.</a:t>
            </a:r>
          </a:p>
          <a:p>
            <a:r>
              <a:rPr lang="en-US" dirty="0"/>
              <a:t>Think of some of your own traditions – a certain meal you eat every year on your birthday; a vacation you take at the end of every school year; going to a family member’s house every year for a certain holiday. You know that these actions will happen without even having to ask, because your family has this unspoken tradition. </a:t>
            </a:r>
          </a:p>
        </p:txBody>
      </p:sp>
    </p:spTree>
    <p:extLst>
      <p:ext uri="{BB962C8B-B14F-4D97-AF65-F5344CB8AC3E}">
        <p14:creationId xmlns:p14="http://schemas.microsoft.com/office/powerpoint/2010/main" val="3894769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4D2D7-7422-C448-B890-6EA519C0D4C2}"/>
              </a:ext>
            </a:extLst>
          </p:cNvPr>
          <p:cNvSpPr>
            <a:spLocks noGrp="1"/>
          </p:cNvSpPr>
          <p:nvPr>
            <p:ph type="title"/>
          </p:nvPr>
        </p:nvSpPr>
        <p:spPr/>
        <p:txBody>
          <a:bodyPr/>
          <a:lstStyle/>
          <a:p>
            <a:r>
              <a:rPr lang="en-US" dirty="0"/>
              <a:t>The Social Contract</a:t>
            </a:r>
            <a:br>
              <a:rPr lang="en-US" dirty="0"/>
            </a:br>
            <a:r>
              <a:rPr lang="en-US" dirty="0"/>
              <a:t>in </a:t>
            </a:r>
            <a:r>
              <a:rPr lang="en-US" i="1" dirty="0"/>
              <a:t>The Lottery</a:t>
            </a:r>
          </a:p>
        </p:txBody>
      </p:sp>
      <p:sp>
        <p:nvSpPr>
          <p:cNvPr id="3" name="Content Placeholder 2">
            <a:extLst>
              <a:ext uri="{FF2B5EF4-FFF2-40B4-BE49-F238E27FC236}">
                <a16:creationId xmlns:a16="http://schemas.microsoft.com/office/drawing/2014/main" id="{350D5949-8631-7C46-A2A4-B0B98A147E33}"/>
              </a:ext>
            </a:extLst>
          </p:cNvPr>
          <p:cNvSpPr>
            <a:spLocks noGrp="1"/>
          </p:cNvSpPr>
          <p:nvPr>
            <p:ph idx="1"/>
          </p:nvPr>
        </p:nvSpPr>
        <p:spPr/>
        <p:txBody>
          <a:bodyPr>
            <a:normAutofit/>
          </a:bodyPr>
          <a:lstStyle/>
          <a:p>
            <a:r>
              <a:rPr lang="en-US" dirty="0"/>
              <a:t>Old Man Warner says, “Pack of crazy fools… Listening to the young folks, nothings good enough for them…Used to be a saying about,</a:t>
            </a:r>
            <a:r>
              <a:rPr lang="en-US" dirty="0">
                <a:solidFill>
                  <a:srgbClr val="FF0000"/>
                </a:solidFill>
              </a:rPr>
              <a:t> ‘Lottery in June, corn be heavy soon.’… There’s </a:t>
            </a:r>
            <a:r>
              <a:rPr lang="en-US" i="1" dirty="0">
                <a:solidFill>
                  <a:srgbClr val="FF0000"/>
                </a:solidFill>
              </a:rPr>
              <a:t>always </a:t>
            </a:r>
            <a:r>
              <a:rPr lang="en-US" dirty="0">
                <a:solidFill>
                  <a:srgbClr val="FF0000"/>
                </a:solidFill>
              </a:rPr>
              <a:t>been a lottery”</a:t>
            </a:r>
            <a:r>
              <a:rPr lang="en-US" dirty="0"/>
              <a:t> </a:t>
            </a:r>
          </a:p>
          <a:p>
            <a:r>
              <a:rPr lang="en-US" dirty="0"/>
              <a:t>Old Man Warren’s statement sums up this community’s reliability on their own Social Contract: </a:t>
            </a:r>
            <a:r>
              <a:rPr lang="en-US" dirty="0">
                <a:solidFill>
                  <a:srgbClr val="FF0000"/>
                </a:solidFill>
              </a:rPr>
              <a:t>They believe that without everyone conforming and obeying to the unwritten rule that this lottery must happen every year, their community will fall apart.</a:t>
            </a:r>
          </a:p>
          <a:p>
            <a:endParaRPr lang="en-US" dirty="0">
              <a:solidFill>
                <a:srgbClr val="FF0000"/>
              </a:solidFill>
            </a:endParaRPr>
          </a:p>
        </p:txBody>
      </p:sp>
    </p:spTree>
    <p:extLst>
      <p:ext uri="{BB962C8B-B14F-4D97-AF65-F5344CB8AC3E}">
        <p14:creationId xmlns:p14="http://schemas.microsoft.com/office/powerpoint/2010/main" val="3174739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BE08C-1455-F747-8875-E975DEE832CD}"/>
              </a:ext>
            </a:extLst>
          </p:cNvPr>
          <p:cNvSpPr>
            <a:spLocks noGrp="1"/>
          </p:cNvSpPr>
          <p:nvPr>
            <p:ph type="title"/>
          </p:nvPr>
        </p:nvSpPr>
        <p:spPr/>
        <p:txBody>
          <a:bodyPr/>
          <a:lstStyle/>
          <a:p>
            <a:r>
              <a:rPr lang="en-US" dirty="0"/>
              <a:t>The Social Contract</a:t>
            </a:r>
            <a:br>
              <a:rPr lang="en-US" dirty="0"/>
            </a:br>
            <a:r>
              <a:rPr lang="en-US" dirty="0"/>
              <a:t>in </a:t>
            </a:r>
            <a:r>
              <a:rPr lang="en-US" i="1" dirty="0"/>
              <a:t>The Lottery</a:t>
            </a:r>
            <a:endParaRPr lang="en-US" dirty="0"/>
          </a:p>
        </p:txBody>
      </p:sp>
      <p:sp>
        <p:nvSpPr>
          <p:cNvPr id="3" name="Content Placeholder 2">
            <a:extLst>
              <a:ext uri="{FF2B5EF4-FFF2-40B4-BE49-F238E27FC236}">
                <a16:creationId xmlns:a16="http://schemas.microsoft.com/office/drawing/2014/main" id="{7660CB61-F482-B14E-92DA-28F799A5DBFA}"/>
              </a:ext>
            </a:extLst>
          </p:cNvPr>
          <p:cNvSpPr>
            <a:spLocks noGrp="1"/>
          </p:cNvSpPr>
          <p:nvPr>
            <p:ph idx="1"/>
          </p:nvPr>
        </p:nvSpPr>
        <p:spPr/>
        <p:txBody>
          <a:bodyPr/>
          <a:lstStyle/>
          <a:p>
            <a:r>
              <a:rPr lang="en-US" dirty="0"/>
              <a:t>This is how they rely on their community to survive year after year: By stoning someone, but </a:t>
            </a:r>
            <a:r>
              <a:rPr lang="en-US" dirty="0">
                <a:solidFill>
                  <a:srgbClr val="FF0000"/>
                </a:solidFill>
              </a:rPr>
              <a:t>not really knowing why</a:t>
            </a:r>
            <a:r>
              <a:rPr lang="en-US" dirty="0"/>
              <a:t>. This lottery is an unquestioned tradition. It is a Social Contract they follow, and this is meant for us to take a look at own own unwritten and unquestioned social contracts. </a:t>
            </a:r>
          </a:p>
          <a:p>
            <a:r>
              <a:rPr lang="en-US" dirty="0"/>
              <a:t>What unspoken rules can you think of that </a:t>
            </a:r>
            <a:r>
              <a:rPr lang="en-US" dirty="0">
                <a:solidFill>
                  <a:srgbClr val="FF0000"/>
                </a:solidFill>
              </a:rPr>
              <a:t>we</a:t>
            </a:r>
            <a:r>
              <a:rPr lang="en-US" dirty="0"/>
              <a:t> follow? In what sort of environment is it okay to share your opinions, and where is it better to shut-up and conform? These are questions that we have to ask ourselves, and hopefully challenge the social contracts of society with our answers.</a:t>
            </a:r>
          </a:p>
        </p:txBody>
      </p:sp>
    </p:spTree>
    <p:extLst>
      <p:ext uri="{BB962C8B-B14F-4D97-AF65-F5344CB8AC3E}">
        <p14:creationId xmlns:p14="http://schemas.microsoft.com/office/powerpoint/2010/main" val="3913731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96F43-0A3B-E740-A917-5B7FAE79F93B}"/>
              </a:ext>
            </a:extLst>
          </p:cNvPr>
          <p:cNvSpPr>
            <a:spLocks noGrp="1"/>
          </p:cNvSpPr>
          <p:nvPr>
            <p:ph type="title"/>
          </p:nvPr>
        </p:nvSpPr>
        <p:spPr/>
        <p:txBody>
          <a:bodyPr/>
          <a:lstStyle/>
          <a:p>
            <a:r>
              <a:rPr lang="en-US" dirty="0"/>
              <a:t>How irony is used </a:t>
            </a:r>
            <a:br>
              <a:rPr lang="en-US" dirty="0"/>
            </a:br>
            <a:r>
              <a:rPr lang="en-US" dirty="0"/>
              <a:t>in </a:t>
            </a:r>
            <a:r>
              <a:rPr lang="en-US" i="1" dirty="0"/>
              <a:t>The Lottery</a:t>
            </a:r>
            <a:endParaRPr lang="en-US" dirty="0"/>
          </a:p>
        </p:txBody>
      </p:sp>
      <p:sp>
        <p:nvSpPr>
          <p:cNvPr id="3" name="Content Placeholder 2">
            <a:extLst>
              <a:ext uri="{FF2B5EF4-FFF2-40B4-BE49-F238E27FC236}">
                <a16:creationId xmlns:a16="http://schemas.microsoft.com/office/drawing/2014/main" id="{EF165D03-17BF-7B45-A5BB-F4869AACCD44}"/>
              </a:ext>
            </a:extLst>
          </p:cNvPr>
          <p:cNvSpPr>
            <a:spLocks noGrp="1"/>
          </p:cNvSpPr>
          <p:nvPr>
            <p:ph idx="1"/>
          </p:nvPr>
        </p:nvSpPr>
        <p:spPr/>
        <p:txBody>
          <a:bodyPr>
            <a:normAutofit fontScale="92500" lnSpcReduction="10000"/>
          </a:bodyPr>
          <a:lstStyle/>
          <a:p>
            <a:r>
              <a:rPr lang="en-US" dirty="0">
                <a:solidFill>
                  <a:srgbClr val="FFFF00"/>
                </a:solidFill>
              </a:rPr>
              <a:t>Irony</a:t>
            </a:r>
            <a:r>
              <a:rPr lang="en-US" dirty="0"/>
              <a:t>: The way that literary elements are written to be the exact opposite of what one expects, typically resulting in a different outcome than one would be prepared for.</a:t>
            </a:r>
          </a:p>
          <a:p>
            <a:r>
              <a:rPr lang="en-US" dirty="0">
                <a:solidFill>
                  <a:srgbClr val="FF0000"/>
                </a:solidFill>
              </a:rPr>
              <a:t>The weather</a:t>
            </a:r>
            <a:r>
              <a:rPr lang="en-US" dirty="0"/>
              <a:t>: It is described as a perfect day – clear and sunny with the warmth of a fresh summer’s day. Flowers are blooming, grass is green, kids are cheery, You wouldn’t expect the day to end with the brutal murder of a town resident!</a:t>
            </a:r>
          </a:p>
          <a:p>
            <a:r>
              <a:rPr lang="en-US" dirty="0">
                <a:solidFill>
                  <a:srgbClr val="FF0000"/>
                </a:solidFill>
              </a:rPr>
              <a:t>Old Man </a:t>
            </a:r>
            <a:r>
              <a:rPr lang="en-US" u="sng" dirty="0">
                <a:solidFill>
                  <a:srgbClr val="FF0000"/>
                </a:solidFill>
              </a:rPr>
              <a:t>Warn</a:t>
            </a:r>
            <a:r>
              <a:rPr lang="en-US" dirty="0">
                <a:solidFill>
                  <a:srgbClr val="FF0000"/>
                </a:solidFill>
              </a:rPr>
              <a:t>er’s comments</a:t>
            </a:r>
            <a:r>
              <a:rPr lang="en-US" dirty="0"/>
              <a:t>: He </a:t>
            </a:r>
            <a:r>
              <a:rPr lang="en-US" i="1" dirty="0"/>
              <a:t>warns</a:t>
            </a:r>
            <a:r>
              <a:rPr lang="en-US" dirty="0"/>
              <a:t> that doing away with The Lottery, the town would revert back to the “dark ages” and be no better than a pack of crazy fools. Yet, the behavior of The Lottery is dark and dismal </a:t>
            </a:r>
          </a:p>
        </p:txBody>
      </p:sp>
    </p:spTree>
    <p:extLst>
      <p:ext uri="{BB962C8B-B14F-4D97-AF65-F5344CB8AC3E}">
        <p14:creationId xmlns:p14="http://schemas.microsoft.com/office/powerpoint/2010/main" val="1353248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C7F41-513A-D148-8945-FD0704B14FEA}"/>
              </a:ext>
            </a:extLst>
          </p:cNvPr>
          <p:cNvSpPr>
            <a:spLocks noGrp="1"/>
          </p:cNvSpPr>
          <p:nvPr>
            <p:ph type="title"/>
          </p:nvPr>
        </p:nvSpPr>
        <p:spPr/>
        <p:txBody>
          <a:bodyPr/>
          <a:lstStyle/>
          <a:p>
            <a:r>
              <a:rPr lang="en-US" dirty="0"/>
              <a:t>Irony in </a:t>
            </a:r>
            <a:r>
              <a:rPr lang="en-US" i="1" dirty="0"/>
              <a:t>The Lottery</a:t>
            </a:r>
            <a:br>
              <a:rPr lang="en-US" i="1" dirty="0"/>
            </a:br>
            <a:r>
              <a:rPr lang="en-US" dirty="0"/>
              <a:t>Continued</a:t>
            </a:r>
          </a:p>
        </p:txBody>
      </p:sp>
      <p:sp>
        <p:nvSpPr>
          <p:cNvPr id="3" name="Content Placeholder 2">
            <a:extLst>
              <a:ext uri="{FF2B5EF4-FFF2-40B4-BE49-F238E27FC236}">
                <a16:creationId xmlns:a16="http://schemas.microsoft.com/office/drawing/2014/main" id="{E956A6FC-6E2F-EF43-A839-57BF8EEFF31D}"/>
              </a:ext>
            </a:extLst>
          </p:cNvPr>
          <p:cNvSpPr>
            <a:spLocks noGrp="1"/>
          </p:cNvSpPr>
          <p:nvPr>
            <p:ph idx="1"/>
          </p:nvPr>
        </p:nvSpPr>
        <p:spPr/>
        <p:txBody>
          <a:bodyPr/>
          <a:lstStyle/>
          <a:p>
            <a:r>
              <a:rPr lang="en-US" dirty="0"/>
              <a:t>The Names </a:t>
            </a:r>
            <a:r>
              <a:rPr lang="en-US" dirty="0">
                <a:solidFill>
                  <a:srgbClr val="FF0000"/>
                </a:solidFill>
              </a:rPr>
              <a:t>Mr. Summers</a:t>
            </a:r>
            <a:r>
              <a:rPr lang="en-US" dirty="0"/>
              <a:t> and </a:t>
            </a:r>
            <a:r>
              <a:rPr lang="en-US" dirty="0">
                <a:solidFill>
                  <a:srgbClr val="FF0000"/>
                </a:solidFill>
              </a:rPr>
              <a:t>Mr. Graves</a:t>
            </a:r>
            <a:r>
              <a:rPr lang="en-US" dirty="0"/>
              <a:t>: Summer makes one think of vacation, no school, and, generally, happiness. Yet, Mr. Summers is a man who is ultimately sending people to their death. Mr. Graves is the man who, rightfully, conducts the lottery drawing. As his name suggests, he is the one who makes the final selection of the family who will be sent to the grave.</a:t>
            </a:r>
          </a:p>
          <a:p>
            <a:r>
              <a:rPr lang="en-US" dirty="0"/>
              <a:t>The </a:t>
            </a:r>
            <a:r>
              <a:rPr lang="en-US" dirty="0">
                <a:solidFill>
                  <a:srgbClr val="FF0000"/>
                </a:solidFill>
              </a:rPr>
              <a:t>title</a:t>
            </a:r>
            <a:r>
              <a:rPr lang="en-US" dirty="0"/>
              <a:t> of the story: When one thinks of a lottery, typically there is an expectation to win a lot of money or some victorious prize. Usually people want to win the lottery. However, by winning this lottery, you lose.</a:t>
            </a:r>
          </a:p>
        </p:txBody>
      </p:sp>
    </p:spTree>
    <p:extLst>
      <p:ext uri="{BB962C8B-B14F-4D97-AF65-F5344CB8AC3E}">
        <p14:creationId xmlns:p14="http://schemas.microsoft.com/office/powerpoint/2010/main" val="3830505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E8BEA-7303-5B45-AE56-BC1A97F15CF3}"/>
              </a:ext>
            </a:extLst>
          </p:cNvPr>
          <p:cNvSpPr>
            <a:spLocks noGrp="1"/>
          </p:cNvSpPr>
          <p:nvPr>
            <p:ph type="title"/>
          </p:nvPr>
        </p:nvSpPr>
        <p:spPr/>
        <p:txBody>
          <a:bodyPr/>
          <a:lstStyle/>
          <a:p>
            <a:r>
              <a:rPr lang="en-US" dirty="0"/>
              <a:t>Themes of </a:t>
            </a:r>
            <a:r>
              <a:rPr lang="en-US" i="1" dirty="0"/>
              <a:t>The Lottery</a:t>
            </a:r>
            <a:endParaRPr lang="en-US" dirty="0"/>
          </a:p>
        </p:txBody>
      </p:sp>
      <p:sp>
        <p:nvSpPr>
          <p:cNvPr id="3" name="Content Placeholder 2">
            <a:extLst>
              <a:ext uri="{FF2B5EF4-FFF2-40B4-BE49-F238E27FC236}">
                <a16:creationId xmlns:a16="http://schemas.microsoft.com/office/drawing/2014/main" id="{EDF47CD2-8689-EE40-867C-36A574EB013D}"/>
              </a:ext>
            </a:extLst>
          </p:cNvPr>
          <p:cNvSpPr>
            <a:spLocks noGrp="1"/>
          </p:cNvSpPr>
          <p:nvPr>
            <p:ph idx="1"/>
          </p:nvPr>
        </p:nvSpPr>
        <p:spPr/>
        <p:txBody>
          <a:bodyPr/>
          <a:lstStyle/>
          <a:p>
            <a:r>
              <a:rPr lang="en-US" dirty="0">
                <a:solidFill>
                  <a:srgbClr val="FF0000"/>
                </a:solidFill>
              </a:rPr>
              <a:t>There is danger to blindly following traditions</a:t>
            </a:r>
            <a:r>
              <a:rPr lang="en-US" dirty="0"/>
              <a:t>: Question the traditions, values, and practices of the society where you live. Just because they’ve been around for a long time, does that mean they are good, moral, and virtuous practices? </a:t>
            </a:r>
          </a:p>
          <a:p>
            <a:r>
              <a:rPr lang="en-US" dirty="0"/>
              <a:t>Which to value more – </a:t>
            </a:r>
            <a:r>
              <a:rPr lang="en-US" dirty="0">
                <a:solidFill>
                  <a:srgbClr val="FF0000"/>
                </a:solidFill>
              </a:rPr>
              <a:t>society</a:t>
            </a:r>
            <a:r>
              <a:rPr lang="en-US" dirty="0"/>
              <a:t> or </a:t>
            </a:r>
            <a:r>
              <a:rPr lang="en-US" dirty="0">
                <a:solidFill>
                  <a:srgbClr val="FF0000"/>
                </a:solidFill>
              </a:rPr>
              <a:t>family</a:t>
            </a:r>
            <a:r>
              <a:rPr lang="en-US" dirty="0"/>
              <a:t>? Which is more important? In the story, the husband his children stone their mother, Tessie, to death, because of an old ritual that they do not question. Are they doing the right thing for their family, or is the society </a:t>
            </a:r>
            <a:r>
              <a:rPr lang="en-US"/>
              <a:t>more important? </a:t>
            </a:r>
            <a:endParaRPr lang="en-US" dirty="0"/>
          </a:p>
        </p:txBody>
      </p:sp>
    </p:spTree>
    <p:extLst>
      <p:ext uri="{BB962C8B-B14F-4D97-AF65-F5344CB8AC3E}">
        <p14:creationId xmlns:p14="http://schemas.microsoft.com/office/powerpoint/2010/main" val="27533628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Madison</Template>
  <TotalTime>48</TotalTime>
  <Words>922</Words>
  <Application>Microsoft Macintosh PowerPoint</Application>
  <PresentationFormat>Widescreen</PresentationFormat>
  <Paragraphs>33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MS Shell Dlg 2</vt:lpstr>
      <vt:lpstr>Wingdings</vt:lpstr>
      <vt:lpstr>Wingdings 3</vt:lpstr>
      <vt:lpstr>Madison</vt:lpstr>
      <vt:lpstr>The Lottery</vt:lpstr>
      <vt:lpstr>The Lottery Summary</vt:lpstr>
      <vt:lpstr>The Lottery Summary Continued</vt:lpstr>
      <vt:lpstr>What is The Social Contract</vt:lpstr>
      <vt:lpstr>The Social Contract in The Lottery</vt:lpstr>
      <vt:lpstr>The Social Contract in The Lottery</vt:lpstr>
      <vt:lpstr>How irony is used  in The Lottery</vt:lpstr>
      <vt:lpstr>Irony in The Lottery Continued</vt:lpstr>
      <vt:lpstr>Themes of The Lottery</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Lottery</dc:title>
  <dc:creator>Philip D'Anna</dc:creator>
  <cp:lastModifiedBy>Philip D'Anna</cp:lastModifiedBy>
  <cp:revision>6</cp:revision>
  <dcterms:created xsi:type="dcterms:W3CDTF">2020-03-23T10:40:24Z</dcterms:created>
  <dcterms:modified xsi:type="dcterms:W3CDTF">2020-03-26T14:56:18Z</dcterms:modified>
</cp:coreProperties>
</file>